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23"/>
  </p:notesMasterIdLst>
  <p:handoutMasterIdLst>
    <p:handoutMasterId r:id="rId24"/>
  </p:handoutMasterIdLst>
  <p:sldIdLst>
    <p:sldId id="750" r:id="rId5"/>
    <p:sldId id="1172" r:id="rId6"/>
    <p:sldId id="1018" r:id="rId7"/>
    <p:sldId id="1173" r:id="rId8"/>
    <p:sldId id="1174" r:id="rId9"/>
    <p:sldId id="1175" r:id="rId10"/>
    <p:sldId id="904" r:id="rId11"/>
    <p:sldId id="1001" r:id="rId12"/>
    <p:sldId id="1002" r:id="rId13"/>
    <p:sldId id="1003" r:id="rId14"/>
    <p:sldId id="1006" r:id="rId15"/>
    <p:sldId id="737" r:id="rId16"/>
    <p:sldId id="982" r:id="rId17"/>
    <p:sldId id="983" r:id="rId18"/>
    <p:sldId id="976" r:id="rId19"/>
    <p:sldId id="1099" r:id="rId20"/>
    <p:sldId id="1100" r:id="rId21"/>
    <p:sldId id="1101" r:id="rId22"/>
  </p:sldIdLst>
  <p:sldSz cx="9144000" cy="6858000" type="screen4x3"/>
  <p:notesSz cx="7099300" cy="10234613"/>
  <p:custDataLst>
    <p:tags r:id="rId25"/>
  </p:custDataLst>
  <p:defaultTextStyle>
    <a:defPPr>
      <a:defRPr lang="j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TEK_Jason[張生財]" initials="D" lastIdx="1" clrIdx="0">
    <p:extLst>
      <p:ext uri="{19B8F6BF-5375-455C-9EA6-DF929625EA0E}">
        <p15:presenceInfo xmlns:p15="http://schemas.microsoft.com/office/powerpoint/2012/main" userId="DINTEK_Jason[張生財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462"/>
    <a:srgbClr val="717194"/>
    <a:srgbClr val="F26165"/>
    <a:srgbClr val="66A9D8"/>
    <a:srgbClr val="75CB81"/>
    <a:srgbClr val="BC6391"/>
    <a:srgbClr val="7BD7B4"/>
    <a:srgbClr val="76C3E6"/>
    <a:srgbClr val="7C609E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4" autoAdjust="0"/>
    <p:restoredTop sz="85759" autoAdjust="0"/>
  </p:normalViewPr>
  <p:slideViewPr>
    <p:cSldViewPr snapToGrid="0">
      <p:cViewPr varScale="1">
        <p:scale>
          <a:sx n="95" d="100"/>
          <a:sy n="95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1964F5-0078-4C6C-B77B-26816B26EE0C}" type="slidenum">
              <a:rPr lang="en-US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9338"/>
            <a:ext cx="5680075" cy="460692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A6C10E6-0720-4307-9A52-9C91A83E096E}" type="slidenum">
              <a:rPr lang="en-NZ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4%BF%A1%E9%81%93" TargetMode="External"/><Relationship Id="rId3" Type="http://schemas.openxmlformats.org/officeDocument/2006/relationships/hyperlink" Target="https://zh.wikipedia.org/wiki/%E6%95%B0%E6%8D%AE%E4%BC%A0%E8%BE%93" TargetMode="External"/><Relationship Id="rId7" Type="http://schemas.openxmlformats.org/officeDocument/2006/relationships/hyperlink" Target="https://zh.wikipedia.org/w/index.php?title=%E6%AF%94%E7%89%B9%E5%90%8C%E6%AD%A5&amp;action=edit&amp;redlink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5%A4%B1%E7%9C%9F" TargetMode="External"/><Relationship Id="rId11" Type="http://schemas.openxmlformats.org/officeDocument/2006/relationships/hyperlink" Target="https://zh.wikipedia.org/wiki/%E7%99%BE%E5%88%86%E6%AF%94" TargetMode="External"/><Relationship Id="rId5" Type="http://schemas.openxmlformats.org/officeDocument/2006/relationships/hyperlink" Target="https://zh.wikipedia.org/w/index.php?title=Interference_(communication)&amp;action=edit&amp;redlink=1" TargetMode="External"/><Relationship Id="rId10" Type="http://schemas.openxmlformats.org/officeDocument/2006/relationships/hyperlink" Target="https://zh.wikipedia.org/wiki/%E4%BD%8D%E5%85%83" TargetMode="External"/><Relationship Id="rId4" Type="http://schemas.openxmlformats.org/officeDocument/2006/relationships/hyperlink" Target="https://zh.wikipedia.org/wiki/%E9%9B%9C%E8%A8%8A" TargetMode="External"/><Relationship Id="rId9" Type="http://schemas.openxmlformats.org/officeDocument/2006/relationships/hyperlink" Target="https://zh.wikipedia.org/w/index.php?title=%E6%95%B0%E6%8D%AE%E6%B5%81&amp;action=edit&amp;redlink=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algn="l"/>
            <a:r>
              <a:rPr lang="ja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ケーブル配線の重要性を強調する：</a:t>
            </a:r>
          </a:p>
          <a:p>
            <a:r>
              <a:rPr lang="ja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1. ケーブル配線システムは、通常、ネットワークインフラストラクチャの総コストのわずか10%を占めるにすぎません。</a:t>
            </a:r>
          </a:p>
          <a:p>
            <a:r>
              <a:rPr lang="ja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2. ケーブルシステムの耐用年数は少なくとも25年であり、建物に次いで2番目に寿命の長い資産である。</a:t>
            </a:r>
          </a:p>
          <a:p>
            <a:r>
              <a:rPr lang="ja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3. ネットワーク関連の問題のうち、約70%は不適切なケーブル配線技術やケーブルアセンブリの問題が原因です。</a:t>
            </a:r>
          </a:p>
          <a:p>
            <a:endParaRPr lang="zh-CN" altLang="en-US" dirty="0">
              <a:latin typeface="宋体"/>
              <a:ea typeface="宋体"/>
              <a:cs typeface="SimSun"/>
            </a:endParaRPr>
          </a:p>
          <a:p>
            <a:endParaRPr lang="zh-CN" altLang="en-US" dirty="0">
              <a:latin typeface="宋体"/>
              <a:ea typeface="宋体"/>
              <a:cs typeface="SimSun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F4E36C9-DF9F-4C26-8155-E21D39718DF9}" type="slidenum">
              <a:rPr lang="en-NZ" altLang="en-US" sz="1300" smtClean="0"/>
              <a:pPr/>
              <a:t>1</a:t>
            </a:fld>
            <a:endParaRPr lang="zh-CN" altLang="en-US" sz="1300"/>
          </a:p>
        </p:txBody>
      </p:sp>
      <p:sp>
        <p:nvSpPr>
          <p:cNvPr id="107525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698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i="1" u="sng">
              <a:latin typeface="SimSun"/>
              <a:cs typeface="SimSu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9BC90BF-A507-4BF3-AB47-6F1B96857E8E}" type="slidenum">
              <a:rPr lang="en-NZ" altLang="en-US" sz="1300" smtClean="0"/>
              <a:pPr/>
              <a:t>13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1327784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i="1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70B49D4-C1C0-4431-95B5-E485D00D0048}" type="slidenum">
              <a:rPr lang="en-NZ" altLang="en-US" sz="1300" smtClean="0"/>
              <a:pPr/>
              <a:t>14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2019563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" altLang="en-US"/>
              <a:t>青、オレンジ、緑、茶色、灰色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B7EF99B-303C-4532-89B1-D10B77FDE795}" type="slidenum">
              <a:rPr lang="en-NZ" altLang="en-US" sz="1300" smtClean="0"/>
              <a:pPr/>
              <a:t>15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308976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/>
          </a:p>
        </p:txBody>
      </p:sp>
      <p:sp>
        <p:nvSpPr>
          <p:cNvPr id="1361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NZ"/>
          </a:p>
        </p:txBody>
      </p:sp>
      <p:sp>
        <p:nvSpPr>
          <p:cNvPr id="117765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4389A59-5151-4FE1-871B-6BBB979E99D0}" type="slidenum">
              <a:rPr lang="en-NZ" smtClean="0"/>
              <a:pPr>
                <a:defRPr/>
              </a:pPr>
              <a:t>16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76431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/>
          </a:p>
          <a:p>
            <a:endParaRPr 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18789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5CC591-207A-43A4-947B-20357F24920F}" type="slidenum">
              <a:rPr lang="en-NZ" smtClean="0"/>
              <a:pPr>
                <a:defRPr/>
              </a:pPr>
              <a:t>17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10303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" altLang="zh-CN" sz="3200" b="1" dirty="0">
                <a:latin typeface="SimSun"/>
                <a:cs typeface="SimSun"/>
              </a:rPr>
              <a:t>T568B</a:t>
            </a:r>
            <a:r>
              <a:rPr lang="ja" altLang="en-US" sz="3200" b="1" dirty="0">
                <a:latin typeface="SimSun"/>
                <a:cs typeface="SimSun"/>
              </a:rPr>
              <a:t>配線方式は広く用いられている。</a:t>
            </a:r>
            <a:endParaRPr lang="en-US" altLang="zh-TW" sz="3200" b="1" dirty="0">
              <a:latin typeface="SimSun"/>
              <a:cs typeface="SimSun"/>
            </a:endParaRPr>
          </a:p>
          <a:p>
            <a:r>
              <a:rPr lang="ja" altLang="zh-CN" sz="3200" b="1" dirty="0">
                <a:latin typeface="SimSun"/>
                <a:cs typeface="SimSun"/>
              </a:rPr>
              <a:t>T568A配線方式は</a:t>
            </a:r>
            <a:r>
              <a:rPr lang="ja" altLang="zh-TW" sz="3200" b="1" dirty="0">
                <a:latin typeface="SimSun"/>
                <a:cs typeface="SimSun"/>
              </a:rPr>
              <a:t>USOC配線方式</a:t>
            </a:r>
            <a:r>
              <a:rPr lang="ja" altLang="en-US" sz="3200" b="1" dirty="0">
                <a:latin typeface="SimSun"/>
                <a:cs typeface="SimSun"/>
              </a:rPr>
              <a:t>と互換性があり、音声システムで一般的に使用されています。</a:t>
            </a:r>
            <a:endParaRPr lang="zh-CN" sz="3200" b="1" dirty="0">
              <a:latin typeface="SimSun"/>
              <a:cs typeface="SimSun"/>
            </a:endParaRPr>
          </a:p>
        </p:txBody>
      </p:sp>
      <p:sp>
        <p:nvSpPr>
          <p:cNvPr id="137220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NZ"/>
          </a:p>
        </p:txBody>
      </p:sp>
      <p:sp>
        <p:nvSpPr>
          <p:cNvPr id="119813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28E1C0A-9926-4A61-A190-06844C40E813}" type="slidenum">
              <a:rPr lang="en-NZ" smtClean="0"/>
              <a:pPr>
                <a:defRPr/>
              </a:pPr>
              <a:t>18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3790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F8D4CF-616A-4D7E-9DB9-3D6D5945E680}" type="slidenum">
              <a:rPr lang="en-NZ" altLang="en-US" sz="1300" smtClean="0"/>
              <a:pPr/>
              <a:t>3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224629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資料傳輸"/>
              </a:rPr>
              <a:t>データ伝送において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、ビット</a:t>
            </a:r>
            <a:r>
              <a:rPr lang="ja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エラー数とは、</a:t>
            </a:r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雜訊"/>
              </a:rPr>
              <a:t>ノイズ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Interference (communication)（頁面不存在）"/>
              </a:rPr>
              <a:t>干渉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失真"/>
              </a:rPr>
              <a:t>歪み</a:t>
            </a:r>
            <a:r>
              <a:rPr lang="ja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または</a:t>
            </a:r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ビット同期エラー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によって変更された受信</a:t>
            </a:r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頻道"/>
              </a:rPr>
              <a:t>チャネル</a:t>
            </a:r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データストリーム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内の</a:t>
            </a:r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位元"/>
              </a:rPr>
              <a:t>ビット数を指します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ja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ビット</a:t>
            </a:r>
            <a:r>
              <a:rPr lang="ja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誤り率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 </a:t>
            </a:r>
            <a:r>
              <a:rPr lang="ja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 ）とは、単位時間差あたりの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誤ったビット数を指します。これは、一定期間における誤ったビット数を、送信されたビットの総数で</a:t>
            </a:r>
            <a:r>
              <a:rPr lang="ja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割ることによって</a:t>
            </a:r>
            <a:r>
              <a:rPr lang="ja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算出されます。BER</a:t>
            </a:r>
            <a:r>
              <a:rPr lang="ja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単位を持たない性能指標であり、</a:t>
            </a:r>
            <a:r>
              <a:rPr lang="ja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通常は</a:t>
            </a:r>
            <a:r>
              <a:rPr lang="ja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百分比"/>
              </a:rPr>
              <a:t>パーセンテージ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</a:t>
            </a:r>
            <a:r>
              <a:rPr lang="ja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表されます</a:t>
            </a:r>
            <a:r>
              <a:rPr lang="ja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6C10E6-0720-4307-9A52-9C91A83E096E}" type="slidenum">
              <a:rPr lang="en-NZ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12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" altLang="en-US" dirty="0"/>
              <a:t>質問</a:t>
            </a:r>
            <a:r>
              <a:rPr lang="ja" altLang="zh-TW" dirty="0"/>
              <a:t>：</a:t>
            </a:r>
            <a:r>
              <a:rPr lang="ja" altLang="en-US" dirty="0"/>
              <a:t>ネットワークケーブルの設置工事をしたことがある人はいますか</a:t>
            </a:r>
            <a:r>
              <a:rPr lang="ja" altLang="zh-TW" dirty="0"/>
              <a:t>？</a:t>
            </a:r>
            <a:endParaRPr lang="en-NZ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4DB2253-C7EC-43BA-8208-DC6D1FCBB27F}" type="slidenum">
              <a:rPr lang="en-NZ" altLang="en-US" sz="1300" smtClean="0"/>
              <a:pPr/>
              <a:t>7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39511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29A16D9-890D-4D93-9A7E-39C9F7941EAB}" type="slidenum">
              <a:rPr lang="en-NZ" altLang="en-US" sz="1300" smtClean="0"/>
              <a:pPr/>
              <a:t>8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225706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したがって、</a:t>
            </a:r>
            <a:r>
              <a:rPr lang="ja" altLang="zh-TW" sz="18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これら2本の線路は電力線から同じ電磁干渉を受けることになる。なぜなら</a:t>
            </a:r>
            <a:r>
              <a:rPr lang="ja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、位相が180度ずれているこれら2本の線路からの電磁干渉は、加算されると互いに打ち消し</a:t>
            </a:r>
            <a:r>
              <a:rPr lang="ja" altLang="en-US" sz="18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合うからである</a:t>
            </a:r>
            <a:r>
              <a:rPr lang="ja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" altLang="zh-TW" sz="18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これは初期の電線接続方法で、接続率は1キロメートルあたり約4箇所であった。</a:t>
            </a:r>
          </a:p>
          <a:p>
            <a:pPr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3F6AB7B-4454-44CF-85E4-C59175B69D43}" type="slidenum">
              <a:rPr lang="en-NZ" altLang="en-US" sz="1300" smtClean="0"/>
              <a:pPr/>
              <a:t>9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16947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" altLang="zh-CN" sz="1800" b="1" dirty="0"/>
              <a:t>UTPケーブルの</a:t>
            </a:r>
            <a:r>
              <a:rPr lang="ja" altLang="en-US" sz="1800" b="1" dirty="0"/>
              <a:t>使用技術</a:t>
            </a:r>
            <a:endParaRPr lang="zh-CN" altLang="en-US" sz="1800" b="1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A61C772-4BE1-4FB7-A30F-15FDD1C0D00B}" type="slidenum">
              <a:rPr lang="en-NZ" altLang="en-US" sz="1300" smtClean="0"/>
              <a:pPr/>
              <a:t>10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290196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A3A8CB1-51E1-49A3-9464-36189EE326B3}" type="slidenum">
              <a:rPr lang="en-US" altLang="en-US" sz="1300" smtClean="0"/>
              <a:pPr/>
              <a:t>11</a:t>
            </a:fld>
            <a:endParaRPr lang="zh-CN" altLang="en-US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493713"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42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7554E6C-768C-4E35-8866-5E52095DA961}" type="slidenum">
              <a:rPr lang="en-US" altLang="en-US" sz="1300" smtClean="0"/>
              <a:pPr/>
              <a:t>12</a:t>
            </a:fld>
            <a:endParaRPr lang="zh-CN" altLang="en-US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" altLang="en-US" sz="1800" b="1" dirty="0">
                <a:latin typeface="SimSun"/>
                <a:cs typeface="SimSun"/>
              </a:rPr>
              <a:t>この不均衡をどう克服すればよいでしょうか</a:t>
            </a:r>
            <a:r>
              <a:rPr lang="ja" altLang="zh-TW" sz="1800" b="1" dirty="0">
                <a:latin typeface="SimSun"/>
                <a:cs typeface="SimSun"/>
              </a:rPr>
              <a:t>？</a:t>
            </a:r>
            <a:endParaRPr lang="zh-CN" altLang="en-US" sz="1800" b="1" dirty="0">
              <a:latin typeface="SimSun"/>
              <a:cs typeface="SimSun"/>
            </a:endParaRPr>
          </a:p>
        </p:txBody>
      </p:sp>
      <p:sp>
        <p:nvSpPr>
          <p:cNvPr id="13414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140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EB1-278A-43A1-91F6-C43EF0FE13C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112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30C9-A53E-4448-ACE7-481805DDA36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537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79F0-6ECD-4AF2-B67D-39A67516CB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741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2D0424C-CE79-4083-85EC-AD544C9C94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31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048728-F695-43C5-9511-F81BC3363B3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56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AC737D4-D770-4C89-9740-C2E490AD00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7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10B345D-7CE4-4779-B73C-9BD10A1235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72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AAC2029-EFDC-4C1D-B69F-71C999A513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31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BF7BB4B-DDFA-4405-B1FD-9F87AF8496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53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AD16F27-4FF2-4D2D-9C0A-73770128C3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860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19DE243-9E1C-4B95-B29A-60B6B9982F3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49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A66A23-5A82-42F6-B590-08F633FB2B2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27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27C804-4CA0-4B18-B9D8-727DDD444C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280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7F1FB48-8F53-4315-96A3-BE591456246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081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C04D447-CDF7-495F-9C09-A16D89381A8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227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ADE9A10-614B-4CF5-9004-5909942EA2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01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152019B-A728-434E-AD25-4009FEC1D6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569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643938" y="6500813"/>
            <a:ext cx="500062" cy="357187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F54C2ED-7344-41A9-94E5-93AA3D9737A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02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5CC8-8425-41C9-8F39-14898B6135D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491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63E7-6BFC-43B6-8517-507AEE5D13C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204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A517-597A-4CD1-A227-28070EE5599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1484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CB6B-287C-4148-973A-DE88F65A6A2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61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A872-6774-4DB2-AA4E-6363E9D0977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008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5E74-6B29-4165-8068-0547128ED5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1479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60F2-DED2-466A-9243-412EB583841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75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79388"/>
            <a:ext cx="1741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38FA7C-371E-49F2-BB6F-599D90A647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1" r:id="rId1"/>
    <p:sldLayoutId id="2147485473" r:id="rId2"/>
    <p:sldLayoutId id="2147485472" r:id="rId3"/>
    <p:sldLayoutId id="2147485474" r:id="rId4"/>
    <p:sldLayoutId id="2147485475" r:id="rId5"/>
    <p:sldLayoutId id="2147485476" r:id="rId6"/>
    <p:sldLayoutId id="2147485477" r:id="rId7"/>
    <p:sldLayoutId id="2147485478" r:id="rId8"/>
    <p:sldLayoutId id="2147485479" r:id="rId9"/>
    <p:sldLayoutId id="2147485480" r:id="rId10"/>
    <p:sldLayoutId id="2147485481" r:id="rId11"/>
    <p:sldLayoutId id="2147485487" r:id="rId12"/>
    <p:sldLayoutId id="2147485488" r:id="rId13"/>
    <p:sldLayoutId id="2147485489" r:id="rId14"/>
    <p:sldLayoutId id="2147485490" r:id="rId15"/>
    <p:sldLayoutId id="2147485492" r:id="rId16"/>
    <p:sldLayoutId id="2147485493" r:id="rId17"/>
    <p:sldLayoutId id="2147485495" r:id="rId18"/>
    <p:sldLayoutId id="2147485496" r:id="rId19"/>
    <p:sldLayoutId id="2147485497" r:id="rId20"/>
    <p:sldLayoutId id="2147485498" r:id="rId21"/>
    <p:sldLayoutId id="2147485501" r:id="rId22"/>
    <p:sldLayoutId id="2147485502" r:id="rId23"/>
    <p:sldLayoutId id="2147485503" r:id="rId24"/>
    <p:sldLayoutId id="2147485504" r:id="rId2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8C%AF%E5%B9%8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%E7%9B%B8%E4%BD%8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C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2376488"/>
            <a:ext cx="2060575" cy="2060575"/>
          </a:xfrm>
          <a:prstGeom prst="rect">
            <a:avLst/>
          </a:prstGeom>
          <a:effectLst>
            <a:outerShdw blurRad="76200" dist="101600" dir="2400000" algn="tl" rotWithShape="0">
              <a:prstClr val="black">
                <a:alpha val="37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8788" y="4021138"/>
            <a:ext cx="82296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AU" sz="6000">
              <a:latin typeface="新細明體" panose="02020500000000000000" pitchFamily="18" charset="-12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0063" y="3929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AU" sz="3200">
              <a:latin typeface="新細明體" panose="02020500000000000000" pitchFamily="18" charset="-12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9B1C1E9-6F72-4CA3-9FBF-41C5EE3A58D6}" type="slidenum">
              <a:rPr lang="en-AU" altLang="en-US" sz="1200" smtClean="0">
                <a:solidFill>
                  <a:srgbClr val="40404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pPr/>
              <a:t>1</a:t>
            </a:fld>
            <a:endParaRPr lang="zh-CN" altLang="en-US" sz="1200">
              <a:solidFill>
                <a:srgbClr val="40404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0" name="Picture 9" descr="Dintek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975" y="836613"/>
            <a:ext cx="4464050" cy="1085850"/>
          </a:xfrm>
          <a:prstGeom prst="rect">
            <a:avLst/>
          </a:prstGeom>
          <a:effectLst>
            <a:outerShdw blurRad="88900" dist="63500" dir="2280000" algn="tl" rotWithShape="0">
              <a:prstClr val="black">
                <a:alpha val="63000"/>
              </a:prst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62270" y="4859487"/>
            <a:ext cx="946853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教育および研修</a:t>
            </a:r>
            <a:r>
              <a:rPr lang="j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コース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2950" y="11113"/>
            <a:ext cx="20351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92919" y="935716"/>
            <a:ext cx="82296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差動</a:t>
            </a:r>
            <a:r>
              <a:rPr lang="ja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伝送</a:t>
            </a:r>
            <a:r>
              <a:rPr lang="j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モード</a:t>
            </a:r>
            <a:r>
              <a:rPr lang="ja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 </a:t>
            </a:r>
            <a:r>
              <a:rPr lang="ja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（差動モード）</a:t>
            </a:r>
            <a:endParaRPr 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5059" name="Content Placeholder 4"/>
          <p:cNvSpPr>
            <a:spLocks noGrp="1"/>
          </p:cNvSpPr>
          <p:nvPr>
            <p:ph idx="4294967295"/>
          </p:nvPr>
        </p:nvSpPr>
        <p:spPr>
          <a:xfrm>
            <a:off x="250825" y="3429000"/>
            <a:ext cx="8607425" cy="19597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endParaRPr 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ja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差動</a:t>
            </a:r>
            <a:r>
              <a:rPr lang="ja" altLang="zh-CN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モードは、</a:t>
            </a:r>
            <a:r>
              <a:rPr lang="ja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電磁</a:t>
            </a:r>
            <a:r>
              <a:rPr lang="ja" altLang="en-US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干渉を低減するだけでなく</a:t>
            </a:r>
            <a:r>
              <a:rPr lang="ja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、それによって引き起こされる減衰</a:t>
            </a:r>
            <a:r>
              <a:rPr lang="ja" altLang="en-US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も</a:t>
            </a:r>
            <a:r>
              <a:rPr lang="ja" altLang="zh-TW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低減します</a:t>
            </a:r>
            <a:r>
              <a:rPr lang="ja" altLang="en-US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。</a:t>
            </a:r>
            <a:endParaRPr lang="zh-CN" sz="2400" dirty="0"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  <a:p>
            <a:pPr marL="0" indent="0">
              <a:buNone/>
              <a:defRPr/>
            </a:pPr>
            <a:endParaRPr 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A646856-56B1-484B-95C9-D499C0E04C63}" type="slidenum">
              <a:rPr lang="en-AU" altLang="en-US" sz="1200" smtClean="0">
                <a:solidFill>
                  <a:srgbClr val="404040"/>
                </a:solidFill>
                <a:latin typeface="Calibri" panose="020F0502020204030204" pitchFamily="34" charset="0"/>
              </a:rPr>
              <a:pPr/>
              <a:t>10</a:t>
            </a:fld>
            <a:endParaRPr lang="zh-CN" altLang="en-US" sz="1200">
              <a:solidFill>
                <a:srgbClr val="404040"/>
              </a:solidFill>
              <a:latin typeface="SimSu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0825" y="152170"/>
            <a:ext cx="6779420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非シールドツイストペア（UTP）伝送の問題</a:t>
            </a:r>
            <a:endParaRPr lang="zh-CN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24128" y="2060848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0825" y="2158972"/>
            <a:ext cx="8186738" cy="964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ja" altLang="en-US" dirty="0"/>
              <a:t>差動伝送とは、両方の回線で信号を送信する信号伝送技術である</a:t>
            </a:r>
            <a:endParaRPr lang="en-US" altLang="zh-TW" dirty="0"/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ja" altLang="en-US" dirty="0"/>
              <a:t>この2つの信号は</a:t>
            </a:r>
            <a:r>
              <a:rPr lang="ja" altLang="en-US" dirty="0">
                <a:hlinkClick r:id="rId3" tooltip="振幅"/>
              </a:rPr>
              <a:t>振幅</a:t>
            </a:r>
            <a:r>
              <a:rPr lang="ja" altLang="en-US" dirty="0"/>
              <a:t>は同じだが</a:t>
            </a:r>
            <a:r>
              <a:rPr lang="ja" altLang="en-US" dirty="0">
                <a:hlinkClick r:id="rId4" tooltip="相位"/>
              </a:rPr>
              <a:t>位相が逆なので</a:t>
            </a:r>
            <a:r>
              <a:rPr lang="ja" altLang="en-US" dirty="0"/>
              <a:t>、</a:t>
            </a:r>
            <a:endParaRPr lang="en-US" altLang="ja" dirty="0"/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ja" altLang="zh-TW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互いのノイズを打ち消し合う</a:t>
            </a:r>
            <a:r>
              <a:rPr lang="ja" altLang="en-US" dirty="0">
                <a:latin typeface="新細明體" panose="02020500000000000000" pitchFamily="18" charset="-120"/>
                <a:cs typeface="SimSun"/>
              </a:rPr>
              <a:t>ことができる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0EF164A-FC51-4201-9787-AB4996BDD38A}" type="slidenum">
              <a:rPr lang="en-US" altLang="en-US" sz="1200" smtClean="0">
                <a:solidFill>
                  <a:srgbClr val="404040"/>
                </a:solidFill>
                <a:latin typeface="Calibri" panose="020F0502020204030204" pitchFamily="34" charset="0"/>
              </a:rPr>
              <a:pPr/>
              <a:t>11</a:t>
            </a:fld>
            <a:endParaRPr lang="zh-CN" altLang="en-US" sz="1200">
              <a:solidFill>
                <a:srgbClr val="404040"/>
              </a:solidFill>
              <a:latin typeface="SimSun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1432242"/>
            <a:ext cx="8229599" cy="939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j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非シールドツイストペア（UTP）ケーブルによる平衡伝送</a:t>
            </a:r>
            <a:endParaRPr 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5004032"/>
            <a:ext cx="8229600" cy="1331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93713">
              <a:buFontTx/>
              <a:buChar char="•"/>
            </a:pPr>
            <a:r>
              <a:rPr lang="ja" altLang="en-US" b="1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バランス</a:t>
            </a:r>
            <a:r>
              <a:rPr lang="ja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伝送により</a:t>
            </a:r>
            <a:r>
              <a:rPr lang="ja" altLang="en-US" b="1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電磁干渉を最小限に抑えます</a:t>
            </a:r>
            <a:endParaRPr lang="zh-CN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73733" name="Picture 4" descr="C:\Documents and Settings\Paul Hart.SERENITYHP\Local Settings\Temp\tmp42de\nch\images\ball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8215313" cy="157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3161" y="129985"/>
            <a:ext cx="6779420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非シールドツイストペア（UTP）伝送の問題</a:t>
            </a:r>
            <a:endParaRPr lang="zh-CN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7162" y="1350169"/>
            <a:ext cx="8643938" cy="53292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4032B8D-D55C-4C71-B578-B97D008E386E}" type="slidenum">
              <a:rPr lang="en-US" altLang="en-US" sz="1200" smtClean="0">
                <a:solidFill>
                  <a:srgbClr val="404040"/>
                </a:solidFill>
                <a:latin typeface="Calibri" panose="020F0502020204030204" pitchFamily="34" charset="0"/>
              </a:rPr>
              <a:pPr/>
              <a:t>12</a:t>
            </a:fld>
            <a:endParaRPr lang="zh-CN" altLang="en-US" sz="1200">
              <a:solidFill>
                <a:srgbClr val="404040"/>
              </a:solidFill>
              <a:latin typeface="SimSun"/>
            </a:endParaRPr>
          </a:p>
        </p:txBody>
      </p:sp>
      <p:pic>
        <p:nvPicPr>
          <p:cNvPr id="75781" name="Picture 2" descr="C:\Documents and Settings\Paul Hart.SERENITYHP\Local Settings\Temp\tmp42de\nch\images\coaxl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884759"/>
            <a:ext cx="65722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4" descr="C:\Documents and Settings\Paul Hart.SERENITYHP\Local Settings\Temp\tmp42de\nch\images\balli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597400"/>
            <a:ext cx="8215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57300" y="2944019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altLang="zh-CN" b="1" dirty="0">
              <a:latin typeface="SimSun"/>
              <a:cs typeface="SimSun"/>
            </a:endParaRPr>
          </a:p>
          <a:p>
            <a:pPr algn="ctr">
              <a:defRPr/>
            </a:pPr>
            <a:r>
              <a:rPr lang="ja" b="1" dirty="0">
                <a:latin typeface="SimSun"/>
                <a:cs typeface="SimSun"/>
              </a:rPr>
              <a:t>アンバランスな</a:t>
            </a:r>
            <a:r>
              <a:rPr lang="ja" altLang="en-US" b="1" dirty="0">
                <a:latin typeface="SimSun"/>
                <a:cs typeface="SimSun"/>
              </a:rPr>
              <a:t>トランスミッション</a:t>
            </a:r>
            <a:endParaRPr lang="zh-CN" sz="4000" dirty="0">
              <a:latin typeface="SimSun"/>
              <a:ea typeface="SimSun"/>
              <a:cs typeface="SimSun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57300" y="5643165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" b="1" dirty="0">
                <a:latin typeface="SimSun"/>
                <a:cs typeface="SimSun"/>
              </a:rPr>
              <a:t>バランスの取れた</a:t>
            </a:r>
            <a:r>
              <a:rPr lang="ja" altLang="en-US" b="1" dirty="0">
                <a:latin typeface="SimSun"/>
                <a:cs typeface="SimSun"/>
              </a:rPr>
              <a:t>トランスミッション</a:t>
            </a:r>
            <a:endParaRPr lang="zh-CN" sz="4000" dirty="0">
              <a:latin typeface="SimSun"/>
              <a:ea typeface="SimSun"/>
              <a:cs typeface="SimSun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3064" y="1343397"/>
            <a:ext cx="30992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" sz="2800" b="1" i="1" dirty="0">
                <a:solidFill>
                  <a:srgbClr val="00B0F0"/>
                </a:solidFill>
                <a:latin typeface="SimSun"/>
                <a:cs typeface="SimSun"/>
              </a:rPr>
              <a:t>同軸ケーブル</a:t>
            </a:r>
            <a:endParaRPr lang="zh-CN" sz="2800" i="1" dirty="0">
              <a:solidFill>
                <a:srgbClr val="00B0F0"/>
              </a:solidFill>
              <a:latin typeface="SimSun"/>
              <a:ea typeface="SimSun"/>
              <a:cs typeface="SimSun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1507" y="3883025"/>
            <a:ext cx="45562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" altLang="en-US" sz="2800" b="1" i="1" dirty="0">
                <a:solidFill>
                  <a:srgbClr val="00B0F0"/>
                </a:solidFill>
                <a:latin typeface="SimSun"/>
                <a:cs typeface="SimSun"/>
              </a:rPr>
              <a:t>非シールドツイストペア</a:t>
            </a:r>
            <a:endParaRPr lang="zh-CN" sz="2800" i="1" dirty="0">
              <a:solidFill>
                <a:srgbClr val="00B0F0"/>
              </a:solidFill>
              <a:latin typeface="SimSun"/>
              <a:ea typeface="SimSun"/>
              <a:cs typeface="SimSu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3815" y="106167"/>
            <a:ext cx="9633982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非シールドツイストペア（UTP）伝送の問題</a:t>
            </a:r>
            <a:endParaRPr lang="zh-CN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457200" y="113347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j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2種類のノイズキャンセリング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199" y="2819400"/>
            <a:ext cx="8507413" cy="348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差動</a:t>
            </a:r>
            <a:r>
              <a:rPr lang="ja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モード</a:t>
            </a:r>
            <a:r>
              <a:rPr lang="ja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（すなわち</a:t>
            </a:r>
            <a:r>
              <a:rPr lang="ja" altLang="zh-CN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ツイストペア</a:t>
            </a:r>
            <a:r>
              <a:rPr lang="ja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）は、磁場や電磁干渉（EMI）によって引き起こされるノイズを打ち消すことができる。</a:t>
            </a:r>
          </a:p>
          <a:p>
            <a:endParaRPr lang="zh-CN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ja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平衡ケーブル伝送</a:t>
            </a:r>
            <a:r>
              <a:rPr lang="ja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（すなわち、バランの使用）は、電位差とノイズを低減します。</a:t>
            </a:r>
            <a:endParaRPr lang="zh-CN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A31C6B1-FBE4-4D70-BDA4-0BD523B4A830}" type="slidenum">
              <a:rPr lang="en-AU" altLang="en-US" sz="1200" smtClean="0">
                <a:solidFill>
                  <a:srgbClr val="404040"/>
                </a:solidFill>
                <a:latin typeface="Calibri" panose="020F0502020204030204" pitchFamily="34" charset="0"/>
              </a:rPr>
              <a:pPr/>
              <a:t>13</a:t>
            </a:fld>
            <a:endParaRPr lang="zh-CN" altLang="en-US" sz="1200">
              <a:solidFill>
                <a:srgbClr val="404040"/>
              </a:solidFill>
              <a:latin typeface="SimSu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098" y="123348"/>
            <a:ext cx="9382773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非シールドツイストペア（UTP）伝送の問題</a:t>
            </a:r>
            <a:endParaRPr lang="zh-CN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C1EC95-E73F-4BFC-A0EB-27B4E33B22FB}" type="slidenum">
              <a:rPr lang="en-AU" altLang="en-US" sz="1200" smtClean="0">
                <a:solidFill>
                  <a:srgbClr val="40404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pPr/>
              <a:t>14</a:t>
            </a:fld>
            <a:endParaRPr lang="zh-CN" altLang="en-US" sz="1200">
              <a:solidFill>
                <a:srgbClr val="40404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5434" y="1132722"/>
            <a:ext cx="5400253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色分け</a:t>
            </a:r>
            <a:endParaRPr 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6500" y="2275722"/>
            <a:ext cx="4897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" sz="2800" b="1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なぜ現在使用されている色は、 </a:t>
            </a:r>
            <a:r>
              <a:rPr lang="ja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4対の</a:t>
            </a:r>
            <a:r>
              <a:rPr lang="ja" sz="2800" b="1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非シールドツイストペア（UTP）ケーブルに使われているのですか</a:t>
            </a:r>
            <a:r>
              <a:rPr lang="ja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？</a:t>
            </a:r>
          </a:p>
          <a:p>
            <a:pPr algn="ctr" eaLnBrk="1" hangingPunct="1">
              <a:defRPr/>
            </a:pPr>
            <a:endParaRPr lang="en-US" altLang="zh-TW" b="1" dirty="0"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  <a:p>
            <a:pPr eaLnBrk="1" hangingPunct="1">
              <a:defRPr/>
            </a:pPr>
            <a:r>
              <a:rPr lang="ja" altLang="en-US" sz="3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 </a:t>
            </a:r>
            <a:r>
              <a:rPr lang="ja" altLang="zh-CN" sz="3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 </a:t>
            </a:r>
          </a:p>
          <a:p>
            <a:pPr algn="ctr" eaLnBrk="1" hangingPunct="1">
              <a:defRPr/>
            </a:pPr>
            <a:r>
              <a:rPr lang="ja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ツイストペア（UTP）ケーブルはすべて</a:t>
            </a:r>
            <a:r>
              <a:rPr lang="ja" altLang="en-US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4</a:t>
            </a:r>
            <a:r>
              <a:rPr lang="ja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対の</a:t>
            </a:r>
            <a:r>
              <a:rPr lang="ja" altLang="en-US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ワイヤで構成されています</a:t>
            </a:r>
            <a:endParaRPr lang="zh-CN" sz="28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</p:txBody>
      </p:sp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2713037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3209" y="107821"/>
            <a:ext cx="692689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非シールドツイストペア（UTP）の色分け</a:t>
            </a:r>
            <a:endParaRPr lang="zh-C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9613" y="966788"/>
            <a:ext cx="5256212" cy="5688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2C99DDD-06E6-44ED-8F15-D8FBDBA112C3}" type="slidenum">
              <a:rPr lang="en-AU" altLang="en-US" sz="1200" smtClean="0">
                <a:solidFill>
                  <a:srgbClr val="404040"/>
                </a:solidFill>
                <a:latin typeface="Calibri" panose="020F0502020204030204" pitchFamily="34" charset="0"/>
              </a:rPr>
              <a:pPr/>
              <a:t>15</a:t>
            </a:fld>
            <a:endParaRPr lang="zh-CN" altLang="en-US" sz="1200">
              <a:solidFill>
                <a:srgbClr val="404040"/>
              </a:solidFill>
              <a:latin typeface="SimSun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38225"/>
            <a:ext cx="8229600" cy="86518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色分け</a:t>
            </a:r>
            <a:endParaRPr 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7063" y="1970365"/>
            <a:ext cx="534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" altLang="zh-CN" sz="1800" b="1" dirty="0">
                <a:latin typeface="SimSun"/>
                <a:cs typeface="SimSun"/>
              </a:rPr>
              <a:t>   </a:t>
            </a:r>
            <a:r>
              <a:rPr lang="ja" sz="1800" b="1" dirty="0">
                <a:latin typeface="SimSun"/>
                <a:cs typeface="SimSun"/>
              </a:rPr>
              <a:t>回線ペア1 回線ペア2</a:t>
            </a:r>
            <a:r>
              <a:rPr lang="ja" altLang="zh-CN" sz="1800" b="1" dirty="0">
                <a:latin typeface="SimSun"/>
                <a:cs typeface="SimSun"/>
              </a:rPr>
              <a:t> </a:t>
            </a:r>
            <a:r>
              <a:rPr lang="ja" sz="1800" b="1" dirty="0">
                <a:latin typeface="SimSun"/>
                <a:cs typeface="SimSun"/>
              </a:rPr>
              <a:t>ラインペア3　ラインペア4</a:t>
            </a:r>
          </a:p>
        </p:txBody>
      </p:sp>
      <p:pic>
        <p:nvPicPr>
          <p:cNvPr id="839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06650"/>
            <a:ext cx="4321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7392" y="110979"/>
            <a:ext cx="692689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非シールドツイストペア（UTP）の色分け</a:t>
            </a:r>
            <a:endParaRPr lang="zh-C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79613" y="966788"/>
            <a:ext cx="5256212" cy="5688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8313" y="1038225"/>
            <a:ext cx="8229600" cy="865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ja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色の使い方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3112" y="136387"/>
            <a:ext cx="692689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非シールドツイストペア（UTP）の色分け</a:t>
            </a:r>
            <a:endParaRPr lang="zh-C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0967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6BE79DA-1565-4EF9-B933-7EC5E5EEF060}" type="slidenum">
              <a:rPr lang="en-AU" smtClean="0"/>
              <a:pPr>
                <a:defRPr/>
              </a:pPr>
              <a:t>16</a:t>
            </a:fld>
            <a:endParaRPr lang="zh-CN"/>
          </a:p>
        </p:txBody>
      </p:sp>
      <p:sp>
        <p:nvSpPr>
          <p:cNvPr id="6" name="Rectangle 5"/>
          <p:cNvSpPr/>
          <p:nvPr/>
        </p:nvSpPr>
        <p:spPr>
          <a:xfrm>
            <a:off x="1709515" y="2047875"/>
            <a:ext cx="5435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" altLang="zh-CN" sz="1800" b="1" dirty="0">
                <a:latin typeface="SimSun"/>
                <a:cs typeface="SimSun"/>
              </a:rPr>
              <a:t>      </a:t>
            </a:r>
            <a:r>
              <a:rPr lang="ja" sz="1800" b="1" dirty="0">
                <a:latin typeface="SimSun"/>
                <a:cs typeface="SimSun"/>
              </a:rPr>
              <a:t>回線ペア1 回線ペア2 回線ペア</a:t>
            </a:r>
            <a:r>
              <a:rPr lang="ja" altLang="zh-CN" sz="1800" b="1" dirty="0">
                <a:latin typeface="SimSun"/>
                <a:cs typeface="SimSun"/>
              </a:rPr>
              <a:t> </a:t>
            </a:r>
            <a:r>
              <a:rPr lang="ja" sz="1800" b="1" dirty="0">
                <a:latin typeface="SimSun"/>
                <a:cs typeface="SimSun"/>
              </a:rPr>
              <a:t>3行から4行</a:t>
            </a:r>
          </a:p>
        </p:txBody>
      </p:sp>
      <p:pic>
        <p:nvPicPr>
          <p:cNvPr id="594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492375"/>
            <a:ext cx="3371850" cy="270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637288" y="5864723"/>
            <a:ext cx="2047089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" sz="2000" b="1" dirty="0">
                <a:latin typeface="SimSun"/>
                <a:cs typeface="SimSun"/>
              </a:rPr>
              <a:t>イーサネットの</a:t>
            </a:r>
            <a:br>
              <a:rPr dirty="0"/>
            </a:br>
            <a:r>
              <a:rPr lang="ja" sz="2000" b="1" dirty="0">
                <a:latin typeface="SimSun"/>
                <a:cs typeface="SimSun"/>
              </a:rPr>
              <a:t>送受信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3995738" y="5300663"/>
            <a:ext cx="720725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607719" y="5336382"/>
            <a:ext cx="720725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8175" y="6021388"/>
            <a:ext cx="1625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" altLang="en-US" sz="2000" b="1">
                <a:latin typeface="SimSun"/>
                <a:cs typeface="SimSun"/>
              </a:rPr>
              <a:t>声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664619" y="5409407"/>
            <a:ext cx="719137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065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8538" y="1628775"/>
            <a:ext cx="4679950" cy="496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5524EFA-40F5-4808-9017-544517D732E1}" type="slidenum">
              <a:rPr lang="en-AU" smtClean="0"/>
              <a:pPr>
                <a:defRPr/>
              </a:pPr>
              <a:t>17</a:t>
            </a:fld>
            <a:endParaRPr lang="zh-C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RJ45ピン番号</a:t>
            </a:r>
            <a:endParaRPr 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916113"/>
            <a:ext cx="4103688" cy="441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565" y="137497"/>
            <a:ext cx="6779420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非シールドツイストペア（UTP）の</a:t>
            </a:r>
            <a:r>
              <a:rPr lang="ja" alt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ピン</a:t>
            </a:r>
            <a:r>
              <a:rPr lang="j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位置</a:t>
            </a:r>
            <a:endParaRPr lang="zh-CN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8880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2331791-8AF6-4840-B6B5-9356AD94005A}" type="slidenum">
              <a:rPr lang="en-AU" smtClean="0"/>
              <a:pPr>
                <a:defRPr/>
              </a:pPr>
              <a:t>18</a:t>
            </a:fld>
            <a:endParaRPr lang="zh-C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776878"/>
            <a:ext cx="5761038" cy="70790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色と番号の対応</a:t>
            </a:r>
            <a:endParaRPr 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33600"/>
            <a:ext cx="223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133600"/>
            <a:ext cx="2476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2484438" y="1557338"/>
            <a:ext cx="185737" cy="830262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n-NZ" sz="4800" b="1" i="1" kern="0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8175" y="1484313"/>
            <a:ext cx="16271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" b="1">
                <a:solidFill>
                  <a:srgbClr val="FF0000"/>
                </a:solidFill>
                <a:latin typeface="SimSun"/>
                <a:cs typeface="SimSun"/>
              </a:rPr>
              <a:t>T568A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7188" y="1484313"/>
            <a:ext cx="16256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ja" b="1">
                <a:solidFill>
                  <a:srgbClr val="FF0000"/>
                </a:solidFill>
                <a:latin typeface="SimSun"/>
                <a:cs typeface="SimSun"/>
              </a:rPr>
              <a:t>T568B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449388" y="4797425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65288" y="4797425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81188" y="5229225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900238" y="4797425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687638" y="4797425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32038" y="5229225"/>
            <a:ext cx="792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79575" y="5366077"/>
            <a:ext cx="2367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" sz="1400" dirty="0">
                <a:latin typeface="SimSun"/>
                <a:cs typeface="SimSun"/>
              </a:rPr>
              <a:t>ラインペア3</a:t>
            </a:r>
            <a:r>
              <a:rPr lang="ja" altLang="en-US" sz="1400" dirty="0">
                <a:latin typeface="SimSun"/>
                <a:cs typeface="SimSun"/>
              </a:rPr>
              <a:t> </a:t>
            </a:r>
            <a:r>
              <a:rPr lang="ja" sz="1400" dirty="0">
                <a:latin typeface="SimSun"/>
                <a:cs typeface="SimSun"/>
              </a:rPr>
              <a:t>ラインペア2</a:t>
            </a:r>
          </a:p>
          <a:p>
            <a:pPr>
              <a:defRPr/>
            </a:pPr>
            <a:endParaRPr lang="zh-CN" sz="1400" dirty="0">
              <a:latin typeface="SimSun"/>
              <a:cs typeface="SimSun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999038" y="4797425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214938" y="4797425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30838" y="5229225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49888" y="4797425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237288" y="4797425"/>
            <a:ext cx="86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81688" y="5229225"/>
            <a:ext cx="792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41925" y="5373688"/>
            <a:ext cx="223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" sz="1400" dirty="0">
                <a:latin typeface="SimSun"/>
                <a:cs typeface="SimSun"/>
              </a:rPr>
              <a:t>ラインペア2</a:t>
            </a:r>
            <a:r>
              <a:rPr lang="ja" altLang="en-US" sz="1400" dirty="0">
                <a:latin typeface="SimSun"/>
                <a:cs typeface="SimSun"/>
              </a:rPr>
              <a:t>  </a:t>
            </a:r>
            <a:r>
              <a:rPr lang="ja" sz="1400" dirty="0">
                <a:latin typeface="SimSun"/>
                <a:cs typeface="SimSun"/>
              </a:rPr>
              <a:t>ラインペア3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59388" y="5641975"/>
            <a:ext cx="16256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" sz="1400">
                <a:latin typeface="SimSun"/>
                <a:cs typeface="SimSun"/>
              </a:rPr>
              <a:t>送信と受信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79575" y="5627688"/>
            <a:ext cx="16256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" sz="1400" dirty="0">
                <a:latin typeface="SimSun"/>
                <a:cs typeface="SimSun"/>
              </a:rPr>
              <a:t>送信と受信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39750" y="6021388"/>
            <a:ext cx="81359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ja" sz="32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線ペア2と線ペア3の位置を入れ替える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70307" y="132834"/>
            <a:ext cx="6779420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非シールドツイストペア（UTP）の</a:t>
            </a:r>
            <a:r>
              <a:rPr lang="ja" alt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ピン</a:t>
            </a:r>
            <a:r>
              <a:rPr lang="ja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位置</a:t>
            </a:r>
            <a:endParaRPr lang="zh-CN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91872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7451" r="4326" b="14300"/>
          <a:stretch/>
        </p:blipFill>
        <p:spPr>
          <a:xfrm>
            <a:off x="1072628" y="2743200"/>
            <a:ext cx="5285412" cy="2973034"/>
          </a:xfrm>
          <a:prstGeom prst="rect">
            <a:avLst/>
          </a:prstGeom>
        </p:spPr>
      </p:pic>
      <p:pic>
        <p:nvPicPr>
          <p:cNvPr id="25" name="Picture 24" descr="Untitled-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732" y="3736359"/>
            <a:ext cx="1616732" cy="20865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9454" y="1889540"/>
            <a:ext cx="13411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" altLang="zh-TW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DINTEK本社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3731" y="2278279"/>
            <a:ext cx="13411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" altLang="zh-TW" sz="1500" b="1">
                <a:solidFill>
                  <a:prstClr val="black">
                    <a:lumMod val="75000"/>
                    <a:lumOff val="25000"/>
                  </a:prstClr>
                </a:solidFill>
              </a:rPr>
              <a:t>台湾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3731" y="2543195"/>
            <a:ext cx="13411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" altLang="zh-TW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スイス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83731" y="2215526"/>
            <a:ext cx="1134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152909" y="2355012"/>
            <a:ext cx="12079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" altLang="zh-TW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インドネシア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マレーシア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フィリピン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タイ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シンガポール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ベトナム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ニュージーランド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韓国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北京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香港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インド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ポルトガル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アラブ首長国連邦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ルーマニア</a:t>
            </a: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ブルガリア</a:t>
            </a:r>
          </a:p>
          <a:p>
            <a:pPr algn="r"/>
            <a:endParaRPr lang="en-US" altLang="zh-TW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r"/>
            <a:r>
              <a:rPr lang="ja" altLang="zh-TW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…そしてさらに建設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933849" y="1617790"/>
            <a:ext cx="1341118" cy="646722"/>
            <a:chOff x="7092280" y="1742347"/>
            <a:chExt cx="1806588" cy="750549"/>
          </a:xfrm>
        </p:grpSpPr>
        <p:sp>
          <p:nvSpPr>
            <p:cNvPr id="32" name="Rectangle 31"/>
            <p:cNvSpPr/>
            <p:nvPr/>
          </p:nvSpPr>
          <p:spPr>
            <a:xfrm>
              <a:off x="7092280" y="1742347"/>
              <a:ext cx="1806588" cy="642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ja" altLang="zh-TW" sz="15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世界中で</a:t>
              </a:r>
            </a:p>
            <a:p>
              <a:pPr algn="r"/>
              <a:r>
                <a:rPr lang="ja" altLang="zh-TW" sz="15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顧客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386700" y="2492896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5-Point Star 33"/>
          <p:cNvSpPr/>
          <p:nvPr/>
        </p:nvSpPr>
        <p:spPr>
          <a:xfrm>
            <a:off x="5239742" y="4343915"/>
            <a:ext cx="216024" cy="195409"/>
          </a:xfrm>
          <a:prstGeom prst="star5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3516612" y="3641837"/>
            <a:ext cx="216024" cy="195409"/>
          </a:xfrm>
          <a:prstGeom prst="star5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63429" y="4073080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948306" y="1448104"/>
            <a:ext cx="448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" altLang="zh-TW" sz="1800" b="1" dirty="0">
                <a:solidFill>
                  <a:srgbClr val="4BACC6"/>
                </a:solidFill>
                <a:latin typeface="Trebuchet MS" panose="020B0603020202020204" pitchFamily="34" charset="0"/>
              </a:rPr>
              <a:t>信頼できる長期的な関係を築く</a:t>
            </a:r>
          </a:p>
        </p:txBody>
      </p:sp>
      <p:sp>
        <p:nvSpPr>
          <p:cNvPr id="74" name="Text Box 1030"/>
          <p:cNvSpPr txBox="1">
            <a:spLocks noChangeArrowheads="1"/>
          </p:cNvSpPr>
          <p:nvPr/>
        </p:nvSpPr>
        <p:spPr bwMode="auto">
          <a:xfrm>
            <a:off x="1396363" y="710294"/>
            <a:ext cx="54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ja" altLang="zh-TW" sz="3200" b="1" u="sng" dirty="0">
                <a:solidFill>
                  <a:srgbClr val="4BAC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国際販売ネットワーク</a:t>
            </a:r>
          </a:p>
        </p:txBody>
      </p:sp>
      <p:sp>
        <p:nvSpPr>
          <p:cNvPr id="75" name="Oval 74"/>
          <p:cNvSpPr/>
          <p:nvPr/>
        </p:nvSpPr>
        <p:spPr>
          <a:xfrm>
            <a:off x="2454957" y="4710205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687152" y="4941068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3448249" y="3858580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443654" y="4119766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3775053" y="3683102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918330" y="3710469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868423" y="3573628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5325359" y="3533380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401022" y="3850525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283500" y="4051758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204615" y="4175717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5021089" y="4349584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106411" y="4347973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5037186" y="4481591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035575" y="4595891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6040137" y="5416927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809094" y="4803961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4039305" y="4715417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606250" y="4417591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623958" y="4203477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3786554" y="4143910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958809" y="4103662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677080" y="3918526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858995" y="3868618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079547" y="3963600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135891" y="3797782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406350" y="3855737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259850" y="4076289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190625" y="4219567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11176" y="4082726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351610" y="4254982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593091" y="4110093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668754" y="4330645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831350" y="4135849"/>
            <a:ext cx="91528" cy="103598"/>
          </a:xfrm>
          <a:prstGeom prst="ellipse">
            <a:avLst/>
          </a:prstGeom>
          <a:gradFill>
            <a:gsLst>
              <a:gs pos="99583">
                <a:srgbClr val="FF8F26"/>
              </a:gs>
              <a:gs pos="80000">
                <a:srgbClr val="FF8F2A"/>
              </a:gs>
              <a:gs pos="0">
                <a:srgbClr val="CB6C1D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7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75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75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75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75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75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75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75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75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75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75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75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75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750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750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750"/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9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8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4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7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0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3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6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2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5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3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8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9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3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4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3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4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8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9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3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4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9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3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8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9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25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8" dur="25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9" dur="25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5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25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3" dur="25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4" dur="25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5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8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9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2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3" dur="2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4" dur="2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2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25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8" dur="25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9" dur="25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5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2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3" dur="2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4" dur="2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2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25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8" dur="25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9" dur="25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5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3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25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8" dur="25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9" dur="25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5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3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4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8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9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3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4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7" presetClass="emph" presetSubtype="0" fill="remove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7" dur="25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8" dur="25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9" dur="25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25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 build="allAtOnce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73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0063" y="3929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AU" sz="3200">
              <a:latin typeface="新細明體" panose="02020500000000000000" pitchFamily="18" charset="-12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E6F1B8-CAEC-4B93-B206-0A1E4D1E1920}" type="slidenum">
              <a:rPr lang="en-AU" altLang="en-US" sz="1200" smtClean="0">
                <a:solidFill>
                  <a:srgbClr val="40404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pPr/>
              <a:t>3</a:t>
            </a:fld>
            <a:endParaRPr lang="zh-CN" altLang="en-US" sz="1200">
              <a:solidFill>
                <a:srgbClr val="40404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74848" y="1340768"/>
            <a:ext cx="8229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コース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14337" y="2780929"/>
            <a:ext cx="92166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ネットワーク用ツイストペアケーブル入門</a:t>
            </a:r>
            <a:endParaRPr lang="en-US" altLang="zh-TW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cs typeface="SimSun"/>
              </a:rPr>
              <a:t>国際規格入門</a:t>
            </a:r>
            <a:endParaRPr lang="en-US" altLang="zh-TW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構造化配線システム</a:t>
            </a:r>
            <a:endParaRPr lang="zh-CN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  実用的</a:t>
            </a:r>
            <a:endParaRPr lang="zh-CN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728" y="1916832"/>
            <a:ext cx="8392042" cy="3970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50000"/>
              </a:lnSpc>
              <a:defRPr/>
            </a:pPr>
            <a:r>
              <a:rPr lang="ja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高性能なネットワーク環境を構築するには、</a:t>
            </a:r>
            <a:endParaRPr lang="en-US" altLang="zh-TW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  <a:p>
            <a:pPr lvl="0" algn="ctr" eaLnBrk="1" hangingPunct="1">
              <a:lnSpc>
                <a:spcPct val="150000"/>
              </a:lnSpc>
              <a:defRPr/>
            </a:pPr>
            <a:r>
              <a:rPr lang="ja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ケーブルシステムには</a:t>
            </a:r>
            <a:endParaRPr lang="en-US" altLang="zh-TW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  <a:p>
            <a:pPr lvl="0" algn="ctr" eaLnBrk="1" hangingPunct="1">
              <a:lnSpc>
                <a:spcPct val="150000"/>
              </a:lnSpc>
              <a:defRPr/>
            </a:pPr>
            <a:r>
              <a:rPr lang="ja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2つの</a:t>
            </a:r>
            <a:r>
              <a:rPr lang="ja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基本要素とは何ですか</a:t>
            </a:r>
            <a:r>
              <a:rPr lang="ja" altLang="zh-TW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？</a:t>
            </a:r>
          </a:p>
          <a:p>
            <a:pPr lvl="0" algn="ctr" eaLnBrk="1" hangingPunct="1"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60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band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1107"/>
            <a:ext cx="4919067" cy="36856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8028384" y="1831107"/>
            <a:ext cx="0" cy="3685629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44454" y="5516736"/>
            <a:ext cx="326243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en-US" sz="60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広帯域幅</a:t>
            </a:r>
            <a:endParaRPr kumimoji="0" lang="en-NZ" sz="60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828" y="620688"/>
            <a:ext cx="713368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" sz="60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帯域幅＝容量</a:t>
            </a:r>
            <a:endParaRPr kumimoji="0" lang="en-NZ" sz="60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8078007" y="1844824"/>
            <a:ext cx="0" cy="3685629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Image result for bit error 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93" y="1844824"/>
            <a:ext cx="5025752" cy="37397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34078" y="692696"/>
            <a:ext cx="7271541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" sz="4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BERとはエラー数を意味します</a:t>
            </a:r>
            <a:endParaRPr kumimoji="0" lang="en-NZ" sz="44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799" y="5733256"/>
            <a:ext cx="863409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en-US" sz="4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エラー率は低くなければならない</a:t>
            </a:r>
            <a:endParaRPr kumimoji="0" lang="en-NZ" sz="48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tp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55CD918-1DF3-4EFD-873F-1B8A6F58637E}" type="slidenum">
              <a:rPr lang="en-AU" altLang="en-US" sz="1200" smtClean="0">
                <a:solidFill>
                  <a:srgbClr val="404040"/>
                </a:solidFill>
                <a:latin typeface="Calibri" panose="020F0502020204030204" pitchFamily="34" charset="0"/>
              </a:rPr>
              <a:pPr/>
              <a:t>7</a:t>
            </a:fld>
            <a:endParaRPr lang="zh-CN" altLang="en-US" sz="1200">
              <a:solidFill>
                <a:srgbClr val="404040"/>
              </a:solidFill>
              <a:latin typeface="SimSu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0474" y="1196752"/>
            <a:ext cx="5049998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ネットワーク用ツイストペアケーブル入門</a:t>
            </a:r>
            <a:endParaRPr lang="zh-CN" sz="4800" b="1" strike="sngStrik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16238" y="4313238"/>
            <a:ext cx="3429000" cy="19954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38" y="1063627"/>
            <a:ext cx="7772400" cy="1587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ツイストペア</a:t>
            </a:r>
            <a:r>
              <a:rPr lang="j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ケーブル</a:t>
            </a:r>
            <a:r>
              <a:rPr lang="ja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​</a:t>
            </a:r>
            <a:endParaRPr lang="zh-C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SimSu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2671763"/>
            <a:ext cx="8001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" altLang="en-US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ツイストペアとは</a:t>
            </a:r>
            <a:r>
              <a:rPr lang="ja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、外部からの電磁干渉（EMI）を排除するために、2本の導体を撚り合わせて構成された</a:t>
            </a:r>
            <a:r>
              <a:rPr lang="ja" altLang="en-US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電線構造</a:t>
            </a:r>
            <a:r>
              <a:rPr lang="ja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の一種です。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471740E-AE56-4406-851A-590C40E2FF40}" type="slidenum">
              <a:rPr lang="en-AU" altLang="en-US" sz="1200" smtClean="0">
                <a:solidFill>
                  <a:srgbClr val="404040"/>
                </a:solidFill>
                <a:latin typeface="Calibri" panose="020F0502020204030204" pitchFamily="34" charset="0"/>
              </a:rPr>
              <a:pPr/>
              <a:t>8</a:t>
            </a:fld>
            <a:endParaRPr lang="zh-CN" altLang="en-US" sz="1200">
              <a:solidFill>
                <a:srgbClr val="404040"/>
              </a:solidFill>
              <a:latin typeface="SimSun"/>
            </a:endParaRPr>
          </a:p>
        </p:txBody>
      </p:sp>
      <p:pic>
        <p:nvPicPr>
          <p:cNvPr id="67590" name="Picture 5" descr="第 5 类无屏蔽双绞线(utp-cat5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65663"/>
            <a:ext cx="3113087" cy="1357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0825" y="127541"/>
            <a:ext cx="5849678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非遮蔽ツイストペア（UTP）の開発</a:t>
            </a:r>
            <a:endParaRPr lang="zh-C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3"/>
          <p:cNvSpPr>
            <a:spLocks noGrp="1"/>
          </p:cNvSpPr>
          <p:nvPr>
            <p:ph idx="4294967295"/>
          </p:nvPr>
        </p:nvSpPr>
        <p:spPr bwMode="auto">
          <a:xfrm>
            <a:off x="428625" y="1747838"/>
            <a:ext cx="8001000" cy="590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" altLang="en-US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初期の電信線は、電柱</a:t>
            </a:r>
            <a:r>
              <a:rPr lang="ja" altLang="zh-TW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の頂上で導体が交差したり、位置が変わったりする方式で使用されていた</a:t>
            </a:r>
            <a:r>
              <a:rPr lang="ja" altLang="en-US" sz="2400" dirty="0"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。</a:t>
            </a:r>
          </a:p>
          <a:p>
            <a:pPr algn="ctr"/>
            <a:endParaRPr lang="zh-CN" altLang="en-US" sz="7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C63BBC6-18A0-4158-B910-6A9EA5D14408}" type="slidenum">
              <a:rPr lang="en-AU" altLang="en-US" sz="1200" smtClean="0">
                <a:solidFill>
                  <a:srgbClr val="404040"/>
                </a:solidFill>
                <a:latin typeface="Calibri" panose="020F0502020204030204" pitchFamily="34" charset="0"/>
              </a:rPr>
              <a:pPr/>
              <a:t>9</a:t>
            </a:fld>
            <a:endParaRPr lang="zh-CN" altLang="en-US" sz="1200">
              <a:solidFill>
                <a:srgbClr val="404040"/>
              </a:solidFill>
              <a:latin typeface="SimSun"/>
            </a:endParaRP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773363"/>
            <a:ext cx="4143375" cy="309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274" y="144503"/>
            <a:ext cx="5849678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非遮蔽ツイストペア（UTP）の開発</a:t>
            </a:r>
            <a:endParaRPr lang="zh-C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0825" y="711200"/>
            <a:ext cx="87137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42938" y="692696"/>
            <a:ext cx="77724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" altLang="en-US" sz="4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の</a:t>
            </a:r>
            <a:r>
              <a:rPr lang="ja" sz="4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SimSun"/>
              </a:rPr>
              <a:t>歴史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750&quot;/&gt;&lt;/object&gt;&lt;object type=&quot;3&quot; unique_id=&quot;10004&quot;&gt;&lt;property id=&quot;20148&quot; value=&quot;5&quot;/&gt;&lt;property id=&quot;20300&quot; value=&quot;Slide 2&quot;/&gt;&lt;property id=&quot;20307&quot; value=&quot;885&quot;/&gt;&lt;/object&gt;&lt;object type=&quot;3&quot; unique_id=&quot;10005&quot;&gt;&lt;property id=&quot;20148&quot; value=&quot;5&quot;/&gt;&lt;property id=&quot;20300&quot; value=&quot;Slide 3&quot;/&gt;&lt;property id=&quot;20307&quot; value=&quot;967&quot;/&gt;&lt;/object&gt;&lt;object type=&quot;3&quot; unique_id=&quot;10006&quot;&gt;&lt;property id=&quot;20148&quot; value=&quot;5&quot;/&gt;&lt;property id=&quot;20300&quot; value=&quot;Slide 4&quot;/&gt;&lt;property id=&quot;20307&quot; value=&quot;886&quot;/&gt;&lt;/object&gt;&lt;object type=&quot;3&quot; unique_id=&quot;10007&quot;&gt;&lt;property id=&quot;20148&quot; value=&quot;5&quot;/&gt;&lt;property id=&quot;20300&quot; value=&quot;Slide 5&quot;/&gt;&lt;property id=&quot;20307&quot; value=&quot;1018&quot;/&gt;&lt;/object&gt;&lt;object type=&quot;3&quot; unique_id=&quot;10008&quot;&gt;&lt;property id=&quot;20148&quot; value=&quot;5&quot;/&gt;&lt;property id=&quot;20300&quot; value=&quot;Slide 6&quot;/&gt;&lt;property id=&quot;20307&quot; value=&quot;955&quot;/&gt;&lt;/object&gt;&lt;object type=&quot;3&quot; unique_id=&quot;10009&quot;&gt;&lt;property id=&quot;20148&quot; value=&quot;5&quot;/&gt;&lt;property id=&quot;20300&quot; value=&quot;Slide 7&quot;/&gt;&lt;property id=&quot;20307&quot; value=&quot;956&quot;/&gt;&lt;/object&gt;&lt;object type=&quot;3&quot; unique_id=&quot;10010&quot;&gt;&lt;property id=&quot;20148&quot; value=&quot;5&quot;/&gt;&lt;property id=&quot;20300&quot; value=&quot;Slide 8&quot;/&gt;&lt;property id=&quot;20307&quot; value=&quot;957&quot;/&gt;&lt;/object&gt;&lt;object type=&quot;3&quot; unique_id=&quot;10011&quot;&gt;&lt;property id=&quot;20148&quot; value=&quot;5&quot;/&gt;&lt;property id=&quot;20300&quot; value=&quot;Slide 9&quot;/&gt;&lt;property id=&quot;20307&quot; value=&quot;958&quot;/&gt;&lt;/object&gt;&lt;object type=&quot;3&quot; unique_id=&quot;10012&quot;&gt;&lt;property id=&quot;20148&quot; value=&quot;5&quot;/&gt;&lt;property id=&quot;20300&quot; value=&quot;Slide 10&quot;/&gt;&lt;property id=&quot;20307&quot; value=&quot;767&quot;/&gt;&lt;/object&gt;&lt;object type=&quot;3&quot; unique_id=&quot;10013&quot;&gt;&lt;property id=&quot;20148&quot; value=&quot;5&quot;/&gt;&lt;property id=&quot;20300&quot; value=&quot;Slide 11 - &amp;quot; &amp;quot;&quot;/&gt;&lt;property id=&quot;20307&quot; value=&quot;997&quot;/&gt;&lt;/object&gt;&lt;object type=&quot;3&quot; unique_id=&quot;10014&quot;&gt;&lt;property id=&quot;20148&quot; value=&quot;5&quot;/&gt;&lt;property id=&quot;20300&quot; value=&quot;Slide 12&quot;/&gt;&lt;property id=&quot;20307&quot; value=&quot;998&quot;/&gt;&lt;/object&gt;&lt;object type=&quot;3&quot; unique_id=&quot;10015&quot;&gt;&lt;property id=&quot;20148&quot; value=&quot;5&quot;/&gt;&lt;property id=&quot;20300&quot; value=&quot;Slide 13&quot;/&gt;&lt;property id=&quot;20307&quot; value=&quot;1097&quot;/&gt;&lt;/object&gt;&lt;object type=&quot;3&quot; unique_id=&quot;10016&quot;&gt;&lt;property id=&quot;20148&quot; value=&quot;5&quot;/&gt;&lt;property id=&quot;20300&quot; value=&quot;Slide 14&quot;/&gt;&lt;property id=&quot;20307&quot; value=&quot;1098&quot;/&gt;&lt;/object&gt;&lt;object type=&quot;3&quot; unique_id=&quot;10017&quot;&gt;&lt;property id=&quot;20148&quot; value=&quot;5&quot;/&gt;&lt;property id=&quot;20300&quot; value=&quot;Slide 15&quot;/&gt;&lt;property id=&quot;20307&quot; value=&quot;904&quot;/&gt;&lt;/object&gt;&lt;object type=&quot;3&quot; unique_id=&quot;10018&quot;&gt;&lt;property id=&quot;20148&quot; value=&quot;5&quot;/&gt;&lt;property id=&quot;20300&quot; value=&quot;Slide 16&quot;/&gt;&lt;property id=&quot;20307&quot; value=&quot;1001&quot;/&gt;&lt;/object&gt;&lt;object type=&quot;3&quot; unique_id=&quot;10019&quot;&gt;&lt;property id=&quot;20148&quot; value=&quot;5&quot;/&gt;&lt;property id=&quot;20300&quot; value=&quot;Slide 17&quot;/&gt;&lt;property id=&quot;20307&quot; value=&quot;1002&quot;/&gt;&lt;/object&gt;&lt;object type=&quot;3&quot; unique_id=&quot;10020&quot;&gt;&lt;property id=&quot;20148&quot; value=&quot;5&quot;/&gt;&lt;property id=&quot;20300&quot; value=&quot;Slide 18 - &amp;quot;Differential Mode&amp;quot;&quot;/&gt;&lt;property id=&quot;20307&quot; value=&quot;1003&quot;/&gt;&lt;/object&gt;&lt;object type=&quot;3&quot; unique_id=&quot;10021&quot;&gt;&lt;property id=&quot;20148&quot; value=&quot;5&quot;/&gt;&lt;property id=&quot;20300&quot; value=&quot;Slide 19 - &amp;quot;Balanced Pair Transmission  On UTP Cabling&amp;quot;&quot;/&gt;&lt;property id=&quot;20307&quot; value=&quot;1006&quot;/&gt;&lt;/object&gt;&lt;object type=&quot;3&quot; unique_id=&quot;10022&quot;&gt;&lt;property id=&quot;20148&quot; value=&quot;5&quot;/&gt;&lt;property id=&quot;20300&quot; value=&quot;Slide 20 - &amp;quot;So what is a balanced line ?&amp;quot;&quot;/&gt;&lt;property id=&quot;20307&quot; value=&quot;737&quot;/&gt;&lt;/object&gt;&lt;object type=&quot;3&quot; unique_id=&quot;10023&quot;&gt;&lt;property id=&quot;20148&quot; value=&quot;5&quot;/&gt;&lt;property id=&quot;20300&quot; value=&quot;Slide 21&quot;/&gt;&lt;property id=&quot;20307&quot; value=&quot;981&quot;/&gt;&lt;/object&gt;&lt;object type=&quot;3&quot; unique_id=&quot;10024&quot;&gt;&lt;property id=&quot;20148&quot; value=&quot;5&quot;/&gt;&lt;property id=&quot;20300&quot; value=&quot;Slide 22 - &amp;quot;TWO TYPES OF NOISE CANCELLATION&amp;quot;&quot;/&gt;&lt;property id=&quot;20307&quot; value=&quot;982&quot;/&gt;&lt;/object&gt;&lt;object type=&quot;3&quot; unique_id=&quot;10025&quot;&gt;&lt;property id=&quot;20148&quot; value=&quot;5&quot;/&gt;&lt;property id=&quot;20300&quot; value=&quot;Slide 23 - &amp;quot;COLOR  CODING&amp;quot;&quot;/&gt;&lt;property id=&quot;20307&quot; value=&quot;983&quot;/&gt;&lt;/object&gt;&lt;object type=&quot;3&quot; unique_id=&quot;10026&quot;&gt;&lt;property id=&quot;20148&quot; value=&quot;5&quot;/&gt;&lt;property id=&quot;20300&quot; value=&quot;Slide 24 - &amp;quot;Color Coding&amp;quot;&quot;/&gt;&lt;property id=&quot;20307&quot; value=&quot;976&quot;/&gt;&lt;/object&gt;&lt;object type=&quot;3&quot; unique_id=&quot;10027&quot;&gt;&lt;property id=&quot;20148&quot; value=&quot;5&quot;/&gt;&lt;property id=&quot;20300&quot; value=&quot;Slide 25&quot;/&gt;&lt;property id=&quot;20307&quot; value=&quot;978&quot;/&gt;&lt;/object&gt;&lt;object type=&quot;3&quot; unique_id=&quot;10028&quot;&gt;&lt;property id=&quot;20148&quot; value=&quot;5&quot;/&gt;&lt;property id=&quot;20300&quot; value=&quot;Slide 26&quot;/&gt;&lt;property id=&quot;20307&quot; value=&quot;979&quot;/&gt;&lt;/object&gt;&lt;object type=&quot;3&quot; unique_id=&quot;10029&quot;&gt;&lt;property id=&quot;20148&quot; value=&quot;5&quot;/&gt;&lt;property id=&quot;20300&quot; value=&quot;Slide 27&quot;/&gt;&lt;property id=&quot;20307&quot; value=&quot;984&quot;/&gt;&lt;/object&gt;&lt;object type=&quot;3&quot; unique_id=&quot;10030&quot;&gt;&lt;property id=&quot;20148&quot; value=&quot;5&quot;/&gt;&lt;property id=&quot;20300&quot; value=&quot;Slide 28 - &amp;quot;A Standard is a published document which sets out specifications and procedures designed to ensure that a material&quot;/&gt;&lt;property id=&quot;20307&quot; value=&quot;985&quot;/&gt;&lt;/object&gt;&lt;object type=&quot;3&quot; unique_id=&quot;10031&quot;&gt;&lt;property id=&quot;20148&quot; value=&quot;5&quot;/&gt;&lt;property id=&quot;20300&quot; value=&quot;Slide 29 - &amp;quot;STANDARDS&amp;quot;&quot;/&gt;&lt;property id=&quot;20307&quot; value=&quot;986&quot;/&gt;&lt;/object&gt;&lt;object type=&quot;3&quot; unique_id=&quot;10032&quot;&gt;&lt;property id=&quot;20148&quot; value=&quot;5&quot;/&gt;&lt;property id=&quot;20300&quot; value=&quot;Slide 30&quot;/&gt;&lt;property id=&quot;20307&quot; value=&quot;987&quot;/&gt;&lt;/object&gt;&lt;object type=&quot;3&quot; unique_id=&quot;10033&quot;&gt;&lt;property id=&quot;20148&quot; value=&quot;5&quot;/&gt;&lt;property id=&quot;20300&quot; value=&quot;Slide 31 - &amp;quot;STANDARDS ORGANISATIONS &amp;quot;&quot;/&gt;&lt;property id=&quot;20307&quot; value=&quot;1054&quot;/&gt;&lt;/object&gt;&lt;object type=&quot;3&quot; unique_id=&quot;10034&quot;&gt;&lt;property id=&quot;20148&quot; value=&quot;5&quot;/&gt;&lt;property id=&quot;20300&quot; value=&quot;Slide 32&quot;/&gt;&lt;property id=&quot;20307&quot; value=&quot;988&quot;/&gt;&lt;/object&gt;&lt;object type=&quot;3&quot; unique_id=&quot;10035&quot;&gt;&lt;property id=&quot;20148&quot; value=&quot;5&quot;/&gt;&lt;property id=&quot;20300&quot; value=&quot;Slide 33&quot;/&gt;&lt;property id=&quot;20307&quot; value=&quot;989&quot;/&gt;&lt;/object&gt;&lt;object type=&quot;3&quot; unique_id=&quot;10036&quot;&gt;&lt;property id=&quot;20148&quot; value=&quot;5&quot;/&gt;&lt;property id=&quot;20300&quot; value=&quot;Slide 34&quot;/&gt;&lt;property id=&quot;20307&quot; value=&quot;1021&quot;/&gt;&lt;/object&gt;&lt;object type=&quot;3&quot; unique_id=&quot;10037&quot;&gt;&lt;property id=&quot;20148&quot; value=&quot;5&quot;/&gt;&lt;property id=&quot;20300&quot; value=&quot;Slide 35 - &amp;quot;COMMUNICATIONS STANDARDS&amp;quot;&quot;/&gt;&lt;property id=&quot;20307&quot; value=&quot;1022&quot;/&gt;&lt;/object&gt;&lt;object type=&quot;3&quot; unique_id=&quot;10038&quot;&gt;&lt;property id=&quot;20148&quot; value=&quot;5&quot;/&gt;&lt;property id=&quot;20300&quot; value=&quot;Slide 36&quot;/&gt;&lt;property id=&quot;20307&quot; value=&quot;1025&quot;/&gt;&lt;/object&gt;&lt;object type=&quot;3&quot; unique_id=&quot;10039&quot;&gt;&lt;property id=&quot;20148&quot; value=&quot;5&quot;/&gt;&lt;property id=&quot;20300&quot; value=&quot;Slide 37&quot;/&gt;&lt;property id=&quot;20307&quot; value=&quot;990&quot;/&gt;&lt;/object&gt;&lt;object type=&quot;3&quot; unique_id=&quot;10040&quot;&gt;&lt;property id=&quot;20148&quot; value=&quot;5&quot;/&gt;&lt;property id=&quot;20300&quot; value=&quot;Slide 38&quot;/&gt;&lt;property id=&quot;20307&quot; value=&quot;1026&quot;/&gt;&lt;/object&gt;&lt;object type=&quot;3&quot; unique_id=&quot;10041&quot;&gt;&lt;property id=&quot;20148&quot; value=&quot;5&quot;/&gt;&lt;property id=&quot;20300&quot; value=&quot;Slide 39&quot;/&gt;&lt;property id=&quot;20307&quot; value=&quot;1030&quot;/&gt;&lt;/object&gt;&lt;object type=&quot;3&quot; unique_id=&quot;10042&quot;&gt;&lt;property id=&quot;20148&quot; value=&quot;5&quot;/&gt;&lt;property id=&quot;20300&quot; value=&quot;Slide 40&quot;/&gt;&lt;property id=&quot;20307&quot; value=&quot;991&quot;/&gt;&lt;/object&gt;&lt;object type=&quot;3&quot; unique_id=&quot;10043&quot;&gt;&lt;property id=&quot;20148&quot; value=&quot;5&quot;/&gt;&lt;property id=&quot;20300&quot; value=&quot;Slide 41&quot;/&gt;&lt;property id=&quot;20307&quot; value=&quot;993&quot;/&gt;&lt;/object&gt;&lt;object type=&quot;3&quot; unique_id=&quot;10044&quot;&gt;&lt;property id=&quot;20148&quot; value=&quot;5&quot;/&gt;&lt;property id=&quot;20300&quot; value=&quot;Slide 42&quot;/&gt;&lt;property id=&quot;20307&quot; value=&quot;992&quot;/&gt;&lt;/object&gt;&lt;object type=&quot;3&quot; unique_id=&quot;10045&quot;&gt;&lt;property id=&quot;20148&quot; value=&quot;5&quot;/&gt;&lt;property id=&quot;20300&quot; value=&quot;Slide 43&quot;/&gt;&lt;property id=&quot;20307&quot; value=&quot;995&quot;/&gt;&lt;/object&gt;&lt;object type=&quot;3&quot; unique_id=&quot;10046&quot;&gt;&lt;property id=&quot;20148&quot; value=&quot;5&quot;/&gt;&lt;property id=&quot;20300&quot; value=&quot;Slide 44 - &amp;quot;These are important to remember&amp;quot;&quot;/&gt;&lt;property id=&quot;20307&quot; value=&quot;996&quot;/&gt;&lt;/object&gt;&lt;object type=&quot;3&quot; unique_id=&quot;10047&quot;&gt;&lt;property id=&quot;20148&quot; value=&quot;5&quot;/&gt;&lt;property id=&quot;20300&quot; value=&quot;Slide 45&quot;/&gt;&lt;property id=&quot;20307&quot; value=&quot;1055&quot;/&gt;&lt;/object&gt;&lt;object type=&quot;3&quot; unique_id=&quot;10048&quot;&gt;&lt;property id=&quot;20148&quot; value=&quot;5&quot;/&gt;&lt;property id=&quot;20300&quot; value=&quot;Slide 46&quot;/&gt;&lt;property id=&quot;20307&quot; value=&quot;1056&quot;/&gt;&lt;/object&gt;&lt;object type=&quot;3&quot; unique_id=&quot;10049&quot;&gt;&lt;property id=&quot;20148&quot; value=&quot;5&quot;/&gt;&lt;property id=&quot;20300&quot; value=&quot;Slide 47 - &amp;quot;Objective Of TIA/EIA-606-A&amp;quot;&quot;/&gt;&lt;property id=&quot;20307&quot; value=&quot;1058&quot;/&gt;&lt;/object&gt;&lt;object type=&quot;3&quot; unique_id=&quot;10050&quot;&gt;&lt;property id=&quot;20148&quot; value=&quot;5&quot;/&gt;&lt;property id=&quot;20300&quot; value=&quot;Slide 48 - &amp;quot;TIA/EIA-606-A&amp;quot;&quot;/&gt;&lt;property id=&quot;20307&quot; value=&quot;1059&quot;/&gt;&lt;/object&gt;&lt;object type=&quot;3&quot; unique_id=&quot;10051&quot;&gt;&lt;property id=&quot;20148&quot; value=&quot;5&quot;/&gt;&lt;property id=&quot;20300&quot; value=&quot;Slide 49 - &amp;quot;STRUCTURED  CABLING&amp;quot;&quot;/&gt;&lt;property id=&quot;20307&quot; value=&quot;1089&quot;/&gt;&lt;/object&gt;&lt;object type=&quot;3&quot; unique_id=&quot;10052&quot;&gt;&lt;property id=&quot;20148&quot; value=&quot;5&quot;/&gt;&lt;property id=&quot;20300&quot; value=&quot;Slide 50&quot;/&gt;&lt;property id=&quot;20307&quot; value=&quot;1060&quot;/&gt;&lt;/object&gt;&lt;object type=&quot;3&quot; unique_id=&quot;10053&quot;&gt;&lt;property id=&quot;20148&quot; value=&quot;5&quot;/&gt;&lt;property id=&quot;20300&quot; value=&quot;Slide 51&quot;/&gt;&lt;property id=&quot;20307&quot; value=&quot;1061&quot;/&gt;&lt;/object&gt;&lt;object type=&quot;3&quot; unique_id=&quot;10054&quot;&gt;&lt;property id=&quot;20148&quot; value=&quot;5&quot;/&gt;&lt;property id=&quot;20300&quot; value=&quot;Slide 52&quot;/&gt;&lt;property id=&quot;20307&quot; value=&quot;1062&quot;/&gt;&lt;/object&gt;&lt;object type=&quot;3&quot; unique_id=&quot;10055&quot;&gt;&lt;property id=&quot;20148&quot; value=&quot;5&quot;/&gt;&lt;property id=&quot;20300&quot; value=&quot;Slide 53 - &amp;quot;568–C.1 Standard Cabling Architecture&amp;quot;&quot;/&gt;&lt;property id=&quot;20307&quot; value=&quot;1063&quot;/&gt;&lt;/object&gt;&lt;object type=&quot;3&quot; unique_id=&quot;10056&quot;&gt;&lt;property id=&quot;20148&quot; value=&quot;5&quot;/&gt;&lt;property id=&quot;20300&quot; value=&quot;Slide 54&quot;/&gt;&lt;property id=&quot;20307&quot; value=&quot;1064&quot;/&gt;&lt;/object&gt;&lt;object type=&quot;3&quot; unique_id=&quot;10057&quot;&gt;&lt;property id=&quot;20148&quot; value=&quot;5&quot;/&gt;&lt;property id=&quot;20300&quot; value=&quot;Slide 55&quot;/&gt;&lt;property id=&quot;20307&quot; value=&quot;1066&quot;/&gt;&lt;/object&gt;&lt;object type=&quot;3&quot; unique_id=&quot;10058&quot;&gt;&lt;property id=&quot;20148&quot; value=&quot;5&quot;/&gt;&lt;property id=&quot;20300&quot; value=&quot;Slide 56&quot;/&gt;&lt;property id=&quot;20307&quot; value=&quot;1090&quot;/&gt;&lt;/object&gt;&lt;object type=&quot;3&quot; unique_id=&quot;10059&quot;&gt;&lt;property id=&quot;20148&quot; value=&quot;5&quot;/&gt;&lt;property id=&quot;20300&quot; value=&quot;Slide 57&quot;/&gt;&lt;property id=&quot;20307&quot; value=&quot;1065&quot;/&gt;&lt;/object&gt;&lt;object type=&quot;3&quot; unique_id=&quot;10060&quot;&gt;&lt;property id=&quot;20148&quot; value=&quot;5&quot;/&gt;&lt;property id=&quot;20300&quot; value=&quot;Slide 58&quot;/&gt;&lt;property id=&quot;20307&quot; value=&quot;1068&quot;/&gt;&lt;/object&gt;&lt;object type=&quot;3&quot; unique_id=&quot;10061&quot;&gt;&lt;property id=&quot;20148&quot; value=&quot;5&quot;/&gt;&lt;property id=&quot;20300&quot; value=&quot;Slide 59&quot;/&gt;&lt;property id=&quot;20307&quot; value=&quot;1091&quot;/&gt;&lt;/object&gt;&lt;object type=&quot;3&quot; unique_id=&quot;10062&quot;&gt;&lt;property id=&quot;20148&quot; value=&quot;5&quot;/&gt;&lt;property id=&quot;20300&quot; value=&quot;Slide 60&quot;/&gt;&lt;property id=&quot;20307&quot; value=&quot;1070&quot;/&gt;&lt;/object&gt;&lt;object type=&quot;3&quot; unique_id=&quot;10063&quot;&gt;&lt;property id=&quot;20148&quot; value=&quot;5&quot;/&gt;&lt;property id=&quot;20300&quot; value=&quot;Slide 61&quot;/&gt;&lt;property id=&quot;20307&quot; value=&quot;1092&quot;/&gt;&lt;/object&gt;&lt;object type=&quot;3&quot; unique_id=&quot;10064&quot;&gt;&lt;property id=&quot;20148&quot; value=&quot;5&quot;/&gt;&lt;property id=&quot;20300&quot; value=&quot;Slide 62&quot;/&gt;&lt;property id=&quot;20307&quot; value=&quot;1073&quot;/&gt;&lt;/object&gt;&lt;object type=&quot;3&quot; unique_id=&quot;10065&quot;&gt;&lt;property id=&quot;20148&quot; value=&quot;5&quot;/&gt;&lt;property id=&quot;20300&quot; value=&quot;Slide 63&quot;/&gt;&lt;property id=&quot;20307&quot; value=&quot;1093&quot;/&gt;&lt;/object&gt;&lt;object type=&quot;3&quot; unique_id=&quot;10066&quot;&gt;&lt;property id=&quot;20148&quot; value=&quot;5&quot;/&gt;&lt;property id=&quot;20300&quot; value=&quot;Slide 64&quot;/&gt;&lt;property id=&quot;20307&quot; value=&quot;1075&quot;/&gt;&lt;/object&gt;&lt;object type=&quot;3&quot; unique_id=&quot;10067&quot;&gt;&lt;property id=&quot;20148&quot; value=&quot;5&quot;/&gt;&lt;property id=&quot;20300&quot; value=&quot;Slide 65&quot;/&gt;&lt;property id=&quot;20307&quot; value=&quot;1076&quot;/&gt;&lt;/object&gt;&lt;object type=&quot;3&quot; unique_id=&quot;10068&quot;&gt;&lt;property id=&quot;20148&quot; value=&quot;5&quot;/&gt;&lt;property id=&quot;20300&quot; value=&quot;Slide 66&quot;/&gt;&lt;property id=&quot;20307&quot; value=&quot;1080&quot;/&gt;&lt;/object&gt;&lt;object type=&quot;3&quot; unique_id=&quot;10069&quot;&gt;&lt;property id=&quot;20148&quot; value=&quot;5&quot;/&gt;&lt;property id=&quot;20300&quot; value=&quot;Slide 67&quot;/&gt;&lt;property id=&quot;20307&quot; value=&quot;1079&quot;/&gt;&lt;/object&gt;&lt;object type=&quot;3&quot; unique_id=&quot;10070&quot;&gt;&lt;property id=&quot;20148&quot; value=&quot;5&quot;/&gt;&lt;property id=&quot;20300&quot; value=&quot;Slide 68&quot;/&gt;&lt;property id=&quot;20307&quot; value=&quot;1081&quot;/&gt;&lt;/object&gt;&lt;object type=&quot;3&quot; unique_id=&quot;10071&quot;&gt;&lt;property id=&quot;20148&quot; value=&quot;5&quot;/&gt;&lt;property id=&quot;20300&quot; value=&quot;Slide 69&quot;/&gt;&lt;property id=&quot;20307&quot; value=&quot;1082&quot;/&gt;&lt;/object&gt;&lt;object type=&quot;3&quot; unique_id=&quot;10072&quot;&gt;&lt;property id=&quot;20148&quot; value=&quot;5&quot;/&gt;&lt;property id=&quot;20300&quot; value=&quot;Slide 70&quot;/&gt;&lt;property id=&quot;20307&quot; value=&quot;1083&quot;/&gt;&lt;/object&gt;&lt;object type=&quot;3&quot; unique_id=&quot;10073&quot;&gt;&lt;property id=&quot;20148&quot; value=&quot;5&quot;/&gt;&lt;property id=&quot;20300&quot; value=&quot;Slide 71&quot;/&gt;&lt;property id=&quot;20307&quot; value=&quot;1084&quot;/&gt;&lt;/object&gt;&lt;object type=&quot;3&quot; unique_id=&quot;10074&quot;&gt;&lt;property id=&quot;20148&quot; value=&quot;5&quot;/&gt;&lt;property id=&quot;20300&quot; value=&quot;Slide 72&quot;/&gt;&lt;property id=&quot;20307&quot; value=&quot;1085&quot;/&gt;&lt;/object&gt;&lt;object type=&quot;3&quot; unique_id=&quot;10075&quot;&gt;&lt;property id=&quot;20148&quot; value=&quot;5&quot;/&gt;&lt;property id=&quot;20300&quot; value=&quot;Slide 73&quot;/&gt;&lt;property id=&quot;20307&quot; value=&quot;1086&quot;/&gt;&lt;/object&gt;&lt;object type=&quot;3&quot; unique_id=&quot;10076&quot;&gt;&lt;property id=&quot;20148&quot; value=&quot;5&quot;/&gt;&lt;property id=&quot;20300&quot; value=&quot;Slide 74&quot;/&gt;&lt;property id=&quot;20307&quot; value=&quot;1087&quot;/&gt;&lt;/object&gt;&lt;object type=&quot;3&quot; unique_id=&quot;10077&quot;&gt;&lt;property id=&quot;20148&quot; value=&quot;5&quot;/&gt;&lt;property id=&quot;20300&quot; value=&quot;Slide 75&quot;/&gt;&lt;property id=&quot;20307&quot; value=&quot;1088&quot;/&gt;&lt;/object&gt;&lt;object type=&quot;3&quot; unique_id=&quot;10078&quot;&gt;&lt;property id=&quot;20148&quot; value=&quot;5&quot;/&gt;&lt;property id=&quot;20300&quot; value=&quot;Slide 76&quot;/&gt;&lt;property id=&quot;20307&quot; value=&quot;1031&quot;/&gt;&lt;/object&gt;&lt;object type=&quot;3&quot; unique_id=&quot;10079&quot;&gt;&lt;property id=&quot;20148&quot; value=&quot;5&quot;/&gt;&lt;property id=&quot;20300&quot; value=&quot;Slide 77&quot;/&gt;&lt;property id=&quot;20307&quot; value=&quot;1032&quot;/&gt;&lt;/object&gt;&lt;object type=&quot;3&quot; unique_id=&quot;10080&quot;&gt;&lt;property id=&quot;20148&quot; value=&quot;5&quot;/&gt;&lt;property id=&quot;20300&quot; value=&quot;Slide 78&quot;/&gt;&lt;property id=&quot;20307&quot; value=&quot;1033&quot;/&gt;&lt;/object&gt;&lt;object type=&quot;3&quot; unique_id=&quot;10081&quot;&gt;&lt;property id=&quot;20148&quot; value=&quot;5&quot;/&gt;&lt;property id=&quot;20300&quot; value=&quot;Slide 79&quot;/&gt;&lt;property id=&quot;20307&quot; value=&quot;1034&quot;/&gt;&lt;/object&gt;&lt;object type=&quot;3&quot; unique_id=&quot;10082&quot;&gt;&lt;property id=&quot;20148&quot; value=&quot;5&quot;/&gt;&lt;property id=&quot;20300&quot; value=&quot;Slide 80&quot;/&gt;&lt;property id=&quot;20307&quot; value=&quot;1035&quot;/&gt;&lt;/object&gt;&lt;object type=&quot;3&quot; unique_id=&quot;10083&quot;&gt;&lt;property id=&quot;20148&quot; value=&quot;5&quot;/&gt;&lt;property id=&quot;20300&quot; value=&quot;Slide 81&quot;/&gt;&lt;property id=&quot;20307&quot; value=&quot;1036&quot;/&gt;&lt;/object&gt;&lt;object type=&quot;3&quot; unique_id=&quot;10084&quot;&gt;&lt;property id=&quot;20148&quot; value=&quot;5&quot;/&gt;&lt;property id=&quot;20300&quot; value=&quot;Slide 82&quot;/&gt;&lt;property id=&quot;20307&quot; value=&quot;1037&quot;/&gt;&lt;/object&gt;&lt;object type=&quot;3&quot; unique_id=&quot;10085&quot;&gt;&lt;property id=&quot;20148&quot; value=&quot;5&quot;/&gt;&lt;property id=&quot;20300&quot; value=&quot;Slide 83&quot;/&gt;&lt;property id=&quot;20307&quot; value=&quot;1038&quot;/&gt;&lt;/object&gt;&lt;object type=&quot;3&quot; unique_id=&quot;10086&quot;&gt;&lt;property id=&quot;20148&quot; value=&quot;5&quot;/&gt;&lt;property id=&quot;20300&quot; value=&quot;Slide 84 - &amp;quot;QUESTION&amp;quot;&quot;/&gt;&lt;property id=&quot;20307&quot; value=&quot;1039&quot;/&gt;&lt;/object&gt;&lt;object type=&quot;3&quot; unique_id=&quot;10087&quot;&gt;&lt;property id=&quot;20148&quot; value=&quot;5&quot;/&gt;&lt;property id=&quot;20300&quot; value=&quot;Slide 85&quot;/&gt;&lt;property id=&quot;20307&quot; value=&quot;1040&quot;/&gt;&lt;/object&gt;&lt;object type=&quot;3&quot; unique_id=&quot;10088&quot;&gt;&lt;property id=&quot;20148&quot; value=&quot;5&quot;/&gt;&lt;property id=&quot;20300&quot; value=&quot;Slide 86&quot;/&gt;&lt;property id=&quot;20307&quot; value=&quot;1041&quot;/&gt;&lt;/object&gt;&lt;object type=&quot;3&quot; unique_id=&quot;10089&quot;&gt;&lt;property id=&quot;20148&quot; value=&quot;5&quot;/&gt;&lt;property id=&quot;20300&quot; value=&quot;Slide 87&quot;/&gt;&lt;property id=&quot;20307&quot; value=&quot;1094&quot;/&gt;&lt;/object&gt;&lt;object type=&quot;3&quot; unique_id=&quot;10090&quot;&gt;&lt;property id=&quot;20148&quot; value=&quot;5&quot;/&gt;&lt;property id=&quot;20300&quot; value=&quot;Slide 88&quot;/&gt;&lt;property id=&quot;20307&quot; value=&quot;1095&quot;/&gt;&lt;/object&gt;&lt;object type=&quot;3&quot; unique_id=&quot;10091&quot;&gt;&lt;property id=&quot;20148&quot; value=&quot;5&quot;/&gt;&lt;property id=&quot;20300&quot; value=&quot;Slide 89&quot;/&gt;&lt;property id=&quot;20307&quot; value=&quot;1096&quot;/&gt;&lt;/object&gt;&lt;object type=&quot;3&quot; unique_id=&quot;10092&quot;&gt;&lt;property id=&quot;20148&quot; value=&quot;5&quot;/&gt;&lt;property id=&quot;20300&quot; value=&quot;Slide 90&quot;/&gt;&lt;property id=&quot;20307&quot; value=&quot;1043&quot;/&gt;&lt;/object&gt;&lt;object type=&quot;3&quot; unique_id=&quot;10093&quot;&gt;&lt;property id=&quot;20148&quot; value=&quot;5&quot;/&gt;&lt;property id=&quot;20300&quot; value=&quot;Slide 91&quot;/&gt;&lt;property id=&quot;20307&quot; value=&quot;1044&quot;/&gt;&lt;/object&gt;&lt;object type=&quot;3&quot; unique_id=&quot;10094&quot;&gt;&lt;property id=&quot;20148&quot; value=&quot;5&quot;/&gt;&lt;property id=&quot;20300&quot; value=&quot;Slide 92 - &amp;quot;MORNING TEA&amp;quot;&quot;/&gt;&lt;property id=&quot;20307&quot; value=&quot;965&quot;/&gt;&lt;/object&gt;&lt;/object&gt;&lt;object type=&quot;8&quot; unique_id=&quot;10188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dPGt8km5h5KaC5LPloZ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>
        <a:normAutofit/>
      </a:bodyPr>
      <a:lstStyle>
        <a:defPPr algn="ctr" fontAlgn="auto">
          <a:spcAft>
            <a:spcPts val="0"/>
          </a:spcAft>
          <a:defRPr sz="4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CCE88305EA855642B8CE866FD09A667C" ma:contentTypeVersion="0" ma:contentTypeDescription="建立新的文件。" ma:contentTypeScope="" ma:versionID="c8a594d0dfb973c3bac15935a6f239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a1c825ae5bbc7da22c95125041e93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F46B43-821E-4828-8926-97D76A419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A706DE-5686-4213-A7D1-579F2044DF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92D82-D345-48D4-AA2F-5E4461AEB551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1603</Words>
  <Application>Microsoft Office PowerPoint</Application>
  <PresentationFormat>如螢幕大小 (4:3)</PresentationFormat>
  <Paragraphs>133</Paragraphs>
  <Slides>18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SimSun</vt:lpstr>
      <vt:lpstr>SimSun</vt:lpstr>
      <vt:lpstr>微軟正黑體</vt:lpstr>
      <vt:lpstr>新細明體</vt:lpstr>
      <vt:lpstr>Arial</vt:lpstr>
      <vt:lpstr>Calibri</vt:lpstr>
      <vt:lpstr>Times New Roman</vt:lpstr>
      <vt:lpstr>Trebuchet MS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差動伝送モード （差動モード）</vt:lpstr>
      <vt:lpstr>非シールドツイストペア（UTP）ケーブルによる平衡伝送</vt:lpstr>
      <vt:lpstr>PowerPoint 簡報</vt:lpstr>
      <vt:lpstr>2種類のノイズキャンセリング</vt:lpstr>
      <vt:lpstr>色分け</vt:lpstr>
      <vt:lpstr>色分け</vt:lpstr>
      <vt:lpstr>PowerPoint 簡報</vt:lpstr>
      <vt:lpstr>RJ45ピン番号</vt:lpstr>
      <vt:lpstr>色と番号の対応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Chang</dc:creator>
  <cp:lastModifiedBy>DINTEK_Jason[張生財]</cp:lastModifiedBy>
  <cp:revision>167</cp:revision>
  <dcterms:modified xsi:type="dcterms:W3CDTF">2026-03-31T04:21:30Z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0x010100CCE88305EA855642B8CE866FD09A667C</vt:lpwstr>
  </property>
</Properties>
</file>